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859" r:id="rId2"/>
    <p:sldId id="906" r:id="rId3"/>
    <p:sldId id="910" r:id="rId4"/>
    <p:sldId id="911" r:id="rId5"/>
    <p:sldId id="913" r:id="rId6"/>
    <p:sldId id="914" r:id="rId7"/>
    <p:sldId id="934" r:id="rId8"/>
    <p:sldId id="935" r:id="rId9"/>
    <p:sldId id="915" r:id="rId10"/>
    <p:sldId id="916" r:id="rId11"/>
    <p:sldId id="917" r:id="rId12"/>
    <p:sldId id="918" r:id="rId13"/>
    <p:sldId id="919" r:id="rId14"/>
    <p:sldId id="920" r:id="rId15"/>
    <p:sldId id="921" r:id="rId16"/>
    <p:sldId id="922" r:id="rId17"/>
    <p:sldId id="923"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第六</a:t>
            </a:r>
            <a:r>
              <a:rPr lang="zh-CN" altLang="en-US" sz="5200" smtClean="0">
                <a:solidFill>
                  <a:srgbClr val="70AD47">
                    <a:lumMod val="75000"/>
                  </a:srgbClr>
                </a:solidFill>
                <a:ea typeface="楷体" panose="02010609060101010101" pitchFamily="49" charset="-122"/>
                <a:cs typeface="Times New Roman" panose="02020603050405020304" pitchFamily="18" charset="0"/>
              </a:rPr>
              <a:t>单 元</a:t>
            </a:r>
            <a:r>
              <a:rPr lang="zh-CN" altLang="en-US" sz="5200">
                <a:solidFill>
                  <a:srgbClr val="70AD47">
                    <a:lumMod val="75000"/>
                  </a:srgbClr>
                </a:solidFill>
                <a:ea typeface="楷体" panose="02010609060101010101" pitchFamily="49" charset="-122"/>
                <a:cs typeface="Times New Roman" panose="02020603050405020304" pitchFamily="18" charset="0"/>
              </a:rPr>
              <a:t>走向和平发展的世界</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第六</a:t>
            </a:r>
            <a:r>
              <a:rPr lang="zh-CN" altLang="en-US" sz="4000" smtClean="0">
                <a:solidFill>
                  <a:prstClr val="black"/>
                </a:solidFill>
                <a:cs typeface="Times New Roman" panose="02020603050405020304" pitchFamily="18" charset="0"/>
              </a:rPr>
              <a:t>单元  总结</a:t>
            </a:r>
            <a:r>
              <a:rPr lang="zh-CN" altLang="en-US" sz="4000">
                <a:solidFill>
                  <a:prstClr val="black"/>
                </a:solidFill>
                <a:cs typeface="Times New Roman" panose="02020603050405020304" pitchFamily="18" charset="0"/>
              </a:rPr>
              <a:t>与提升</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铜仁中考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两极格局解体后，美国成为唯一的超级大国，中国、俄罗斯、欧盟和日本等具备较强综合实力的国家或国家联盟在国际和地区事务中发挥着重要作用，广大发展中国家成为国际政治舞台上的重要力量。据此可知</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美国建立起</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单极世界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新的世界格局已经形成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经济全球化出现波折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世界向多极化方向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71470"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青海中考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构建示意图是历史学习的重要方法之一。某校历史兴趣小组制作了一张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世纪国际格局的演变示意图，其中？处应填入</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44.jpg" descr="id:2147492280;FounderCES"/>
          <p:cNvPicPr/>
          <p:nvPr/>
        </p:nvPicPr>
        <p:blipFill>
          <a:blip r:embed="rId2"/>
          <a:stretch>
            <a:fillRect/>
          </a:stretch>
        </p:blipFill>
        <p:spPr>
          <a:xfrm>
            <a:off x="1414686" y="2306602"/>
            <a:ext cx="7037705" cy="1403350"/>
          </a:xfrm>
          <a:prstGeom prst="rect">
            <a:avLst/>
          </a:prstGeom>
        </p:spPr>
      </p:pic>
      <p:sp>
        <p:nvSpPr>
          <p:cNvPr id="4" name="矩形 3"/>
          <p:cNvSpPr/>
          <p:nvPr/>
        </p:nvSpPr>
        <p:spPr>
          <a:xfrm>
            <a:off x="7569870"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冷战结束后，世界格局发生了新的变化。如图展示的是某校九年级学生围绕该变化进行演讲比赛的部分题目。据此可知，这次演讲比赛的主题是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走向整体的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互利共赢的世界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迈向多极化的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文化多样性的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57365" y="2204864"/>
            <a:ext cx="6092825" cy="2308324"/>
          </a:xfrm>
          <a:prstGeom prst="rect">
            <a:avLst/>
          </a:prstGeom>
        </p:spPr>
        <p:txBody>
          <a:bodyPr>
            <a:spAutoFit/>
          </a:bodyPr>
          <a:lstStyle/>
          <a:p>
            <a:pPr>
              <a:lnSpc>
                <a:spcPct val="15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latin typeface="宋体" panose="02010600030101010101" pitchFamily="2" charset="-122"/>
                <a:cs typeface="Times New Roman" panose="02020603050405020304" pitchFamily="18" charset="0"/>
              </a:rPr>
              <a:t>“</a:t>
            </a:r>
            <a:r>
              <a:rPr lang="zh-CN" altLang="zh-CN" sz="2400" b="0" dirty="0">
                <a:solidFill>
                  <a:srgbClr val="000000"/>
                </a:solidFill>
                <a:cs typeface="Times New Roman" panose="02020603050405020304" pitchFamily="18" charset="0"/>
              </a:rPr>
              <a:t>一超多强</a:t>
            </a:r>
            <a:r>
              <a:rPr lang="en-US" altLang="zh-CN" sz="2400" b="0" dirty="0">
                <a:solidFill>
                  <a:srgbClr val="000000"/>
                </a:solidFill>
                <a:latin typeface="宋体" panose="02010600030101010101" pitchFamily="2" charset="-122"/>
                <a:cs typeface="Times New Roman" panose="02020603050405020304" pitchFamily="18" charset="0"/>
              </a:rPr>
              <a:t>”</a:t>
            </a:r>
            <a:r>
              <a:rPr lang="zh-CN" altLang="zh-CN" sz="2400" b="0" dirty="0">
                <a:solidFill>
                  <a:srgbClr val="000000"/>
                </a:solidFill>
                <a:cs typeface="Times New Roman" panose="02020603050405020304" pitchFamily="18" charset="0"/>
              </a:rPr>
              <a:t>的格局会改变吗？》</a:t>
            </a:r>
          </a:p>
          <a:p>
            <a:pPr>
              <a:lnSpc>
                <a:spcPct val="150000"/>
              </a:lnSpc>
              <a:spcAft>
                <a:spcPts val="0"/>
              </a:spcAft>
            </a:pPr>
            <a:r>
              <a:rPr lang="zh-CN" altLang="zh-CN" sz="2400" b="0" dirty="0">
                <a:solidFill>
                  <a:srgbClr val="000000"/>
                </a:solidFill>
                <a:cs typeface="Times New Roman" panose="02020603050405020304" pitchFamily="18" charset="0"/>
              </a:rPr>
              <a:t>《中国：东方巨龙的腾飞》</a:t>
            </a:r>
          </a:p>
          <a:p>
            <a:pPr>
              <a:lnSpc>
                <a:spcPct val="150000"/>
              </a:lnSpc>
              <a:spcAft>
                <a:spcPts val="0"/>
              </a:spcAft>
            </a:pPr>
            <a:r>
              <a:rPr lang="zh-CN" altLang="zh-CN" sz="2400" b="0" dirty="0">
                <a:solidFill>
                  <a:srgbClr val="000000"/>
                </a:solidFill>
                <a:cs typeface="Times New Roman" panose="02020603050405020304" pitchFamily="18" charset="0"/>
              </a:rPr>
              <a:t>《欧洲与美国：盟友不再？》</a:t>
            </a:r>
          </a:p>
          <a:p>
            <a:pPr>
              <a:lnSpc>
                <a:spcPct val="150000"/>
              </a:lnSpc>
              <a:spcAft>
                <a:spcPts val="0"/>
              </a:spcAft>
            </a:pPr>
            <a:r>
              <a:rPr lang="zh-CN" altLang="zh-CN" sz="2400" b="0" dirty="0">
                <a:solidFill>
                  <a:srgbClr val="000000"/>
                </a:solidFill>
                <a:cs typeface="Times New Roman" panose="02020603050405020304" pitchFamily="18" charset="0"/>
              </a:rPr>
              <a:t>《第三世界的崛起》</a:t>
            </a:r>
          </a:p>
        </p:txBody>
      </p:sp>
      <p:sp>
        <p:nvSpPr>
          <p:cNvPr id="4" name="矩形 3"/>
          <p:cNvSpPr/>
          <p:nvPr/>
        </p:nvSpPr>
        <p:spPr bwMode="auto">
          <a:xfrm>
            <a:off x="3057365" y="2204864"/>
            <a:ext cx="5198081" cy="2308324"/>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10919742"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次工业</a:t>
            </a:r>
            <a:r>
              <a:rPr lang="en-US" altLang="zh-CN">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科技</a:t>
            </a:r>
            <a:r>
              <a:rPr lang="en-US" altLang="zh-CN">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革命的</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3.EPS" descr="id:2147492301;FounderCES"/>
          <p:cNvPicPr/>
          <p:nvPr/>
        </p:nvPicPr>
        <p:blipFill>
          <a:blip r:embed="rId2"/>
          <a:stretch>
            <a:fillRect/>
          </a:stretch>
        </p:blipFill>
        <p:spPr>
          <a:xfrm>
            <a:off x="478582" y="889557"/>
            <a:ext cx="1241425" cy="42354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283853338"/>
              </p:ext>
            </p:extLst>
          </p:nvPr>
        </p:nvGraphicFramePr>
        <p:xfrm>
          <a:off x="262557" y="1412777"/>
          <a:ext cx="11584145" cy="4937760"/>
        </p:xfrm>
        <a:graphic>
          <a:graphicData uri="http://schemas.openxmlformats.org/drawingml/2006/table">
            <a:tbl>
              <a:tblPr firstRow="1" firstCol="1" bandRow="1"/>
              <a:tblGrid>
                <a:gridCol w="1656185">
                  <a:extLst>
                    <a:ext uri="{9D8B030D-6E8A-4147-A177-3AD203B41FA5}">
                      <a16:colId xmlns:a16="http://schemas.microsoft.com/office/drawing/2014/main" val="3240876585"/>
                    </a:ext>
                  </a:extLst>
                </a:gridCol>
                <a:gridCol w="2784717">
                  <a:extLst>
                    <a:ext uri="{9D8B030D-6E8A-4147-A177-3AD203B41FA5}">
                      <a16:colId xmlns:a16="http://schemas.microsoft.com/office/drawing/2014/main" val="1031122224"/>
                    </a:ext>
                  </a:extLst>
                </a:gridCol>
                <a:gridCol w="4056043">
                  <a:extLst>
                    <a:ext uri="{9D8B030D-6E8A-4147-A177-3AD203B41FA5}">
                      <a16:colId xmlns:a16="http://schemas.microsoft.com/office/drawing/2014/main" val="1049507104"/>
                    </a:ext>
                  </a:extLst>
                </a:gridCol>
                <a:gridCol w="3087200">
                  <a:extLst>
                    <a:ext uri="{9D8B030D-6E8A-4147-A177-3AD203B41FA5}">
                      <a16:colId xmlns:a16="http://schemas.microsoft.com/office/drawing/2014/main" val="1966596966"/>
                    </a:ext>
                  </a:extLst>
                </a:gridCol>
              </a:tblGrid>
              <a:tr h="328125">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第二次工业革命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第三次科技革命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0341326"/>
                  </a:ext>
                </a:extLst>
              </a:tr>
              <a:tr h="65625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时间</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年代至</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世纪中期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世纪六七十年代至</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世纪四五十年代至今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2782122"/>
                  </a:ext>
                </a:extLst>
              </a:tr>
              <a:tr h="399338">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开启的时代</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蒸汽时代</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电气时代</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电气时代</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25" marR="9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7343612"/>
                  </a:ext>
                </a:extLst>
              </a:tr>
              <a:tr h="1640624">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主要成就</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纺织</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珍妮机、水力织布机</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等动力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瓦特</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蒸汽机交通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蒸汽轮船、蒸汽机车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71" marR="88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发电机、电灯、电车</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等动力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内燃机交通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汽车、</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飞机通信</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电话、电报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71" marR="88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电子计算机的广泛使用、生物工程技术等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71" marR="88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3444166"/>
                  </a:ext>
                </a:extLst>
              </a:tr>
            </a:tbl>
          </a:graphicData>
        </a:graphic>
      </p:graphicFrame>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008010850"/>
              </p:ext>
            </p:extLst>
          </p:nvPr>
        </p:nvGraphicFramePr>
        <p:xfrm>
          <a:off x="406574" y="980728"/>
          <a:ext cx="11377264" cy="2743200"/>
        </p:xfrm>
        <a:graphic>
          <a:graphicData uri="http://schemas.openxmlformats.org/drawingml/2006/table">
            <a:tbl>
              <a:tblPr firstRow="1" firstCol="1" bandRow="1"/>
              <a:tblGrid>
                <a:gridCol w="1655660">
                  <a:extLst>
                    <a:ext uri="{9D8B030D-6E8A-4147-A177-3AD203B41FA5}">
                      <a16:colId xmlns:a16="http://schemas.microsoft.com/office/drawing/2014/main" val="1585877424"/>
                    </a:ext>
                  </a:extLst>
                </a:gridCol>
                <a:gridCol w="3721468">
                  <a:extLst>
                    <a:ext uri="{9D8B030D-6E8A-4147-A177-3AD203B41FA5}">
                      <a16:colId xmlns:a16="http://schemas.microsoft.com/office/drawing/2014/main" val="1140137712"/>
                    </a:ext>
                  </a:extLst>
                </a:gridCol>
                <a:gridCol w="3189070">
                  <a:extLst>
                    <a:ext uri="{9D8B030D-6E8A-4147-A177-3AD203B41FA5}">
                      <a16:colId xmlns:a16="http://schemas.microsoft.com/office/drawing/2014/main" val="3214021047"/>
                    </a:ext>
                  </a:extLst>
                </a:gridCol>
                <a:gridCol w="2811066">
                  <a:extLst>
                    <a:ext uri="{9D8B030D-6E8A-4147-A177-3AD203B41FA5}">
                      <a16:colId xmlns:a16="http://schemas.microsoft.com/office/drawing/2014/main" val="1480101365"/>
                    </a:ext>
                  </a:extLst>
                </a:gridCol>
              </a:tblGrid>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第二次工业革命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第三次科技革命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9133888"/>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启示</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科学技术是第一生产力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是推动经济发展的决定性因素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一种新的制度要得到确立和巩固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取决于生产力的发展水平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我国要加快实施科教兴国战略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大力发展生产力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从根本上巩固和发展社会主义制度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56076858"/>
                  </a:ext>
                </a:extLst>
              </a:tr>
            </a:tbl>
          </a:graphicData>
        </a:graphic>
      </p:graphicFrame>
    </p:spTree>
    <p:extLst>
      <p:ext uri="{BB962C8B-B14F-4D97-AF65-F5344CB8AC3E}">
        <p14:creationId xmlns:p14="http://schemas.microsoft.com/office/powerpoint/2010/main" val="3236624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黔东南中考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电子邮件和即时通信工具使人们方便地建立联系，实现沟通，传统的人际交流方式因此改变。这种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的关键性技术是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原子能技术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生物工程技术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计算机网络技术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航天</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97348" y="1430028"/>
            <a:ext cx="389850" cy="461665"/>
          </a:xfrm>
          <a:prstGeom prst="rect">
            <a:avLst/>
          </a:prstGeom>
        </p:spPr>
        <p:txBody>
          <a:bodyPr wrap="squar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赤峰中考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世纪后期以来，人们利用互联网技术和通信技术进行商品、服务交换，只要打开手机或电脑，就能购买到世界各地的商品。这表明互联网</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信息时代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拓展了人际交往的领域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便利了人们的社会生活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丰富了人们的娱乐</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a:t>
            </a:r>
            <a:endParaRPr lang="zh-CN" altLang="en-US"/>
          </a:p>
        </p:txBody>
      </p:sp>
      <p:sp>
        <p:nvSpPr>
          <p:cNvPr id="3" name="矩形 2"/>
          <p:cNvSpPr/>
          <p:nvPr/>
        </p:nvSpPr>
        <p:spPr>
          <a:xfrm>
            <a:off x="10288922" y="143002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伴随着社会信息化的发展，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年以来，人工智能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领域的突飞猛进令世人瞩目。某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领域专家认为：人工智能的发展核心就是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以人为本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，要让人工智能真正推动人类社会的发展，而不是成为威胁。这启示我们</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必须使科学与技术紧密结合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发展人工智能要趋利避害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技术创新必然威胁人类社会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应立即停止发展</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人工智能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07574"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836712"/>
            <a:ext cx="11442585" cy="2201308"/>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692696"/>
            <a:ext cx="11521281" cy="505882"/>
          </a:xfrm>
          <a:prstGeom prst="rect">
            <a:avLst/>
          </a:prstGeom>
        </p:spPr>
      </p:pic>
      <p:pic>
        <p:nvPicPr>
          <p:cNvPr id="4" name="图片 3"/>
          <p:cNvPicPr>
            <a:picLocks noChangeAspect="1"/>
          </p:cNvPicPr>
          <p:nvPr/>
        </p:nvPicPr>
        <p:blipFill>
          <a:blip r:embed="rId3"/>
          <a:stretch>
            <a:fillRect/>
          </a:stretch>
        </p:blipFill>
        <p:spPr>
          <a:xfrm>
            <a:off x="3646934" y="1174743"/>
            <a:ext cx="5365198" cy="5326766"/>
          </a:xfrm>
          <a:prstGeom prst="rect">
            <a:avLst/>
          </a:prstGeom>
        </p:spPr>
      </p:pic>
    </p:spTree>
    <p:extLst>
      <p:ext uri="{BB962C8B-B14F-4D97-AF65-F5344CB8AC3E}">
        <p14:creationId xmlns:p14="http://schemas.microsoft.com/office/powerpoint/2010/main" val="2034591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3" y="908720"/>
            <a:ext cx="11377265" cy="439779"/>
          </a:xfrm>
          <a:prstGeom prst="rect">
            <a:avLst/>
          </a:prstGeom>
        </p:spPr>
      </p:pic>
      <p:sp>
        <p:nvSpPr>
          <p:cNvPr id="4" name="内容占位符 1"/>
          <p:cNvSpPr>
            <a:spLocks noGrp="1"/>
          </p:cNvSpPr>
          <p:nvPr>
            <p:ph idx="1"/>
          </p:nvPr>
        </p:nvSpPr>
        <p:spPr>
          <a:xfrm>
            <a:off x="360854" y="1340768"/>
            <a:ext cx="11485848" cy="646331"/>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联合国</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与世界贸易组织的</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考点1.EPS" descr="id:2147492236;FounderCES"/>
          <p:cNvPicPr/>
          <p:nvPr/>
        </p:nvPicPr>
        <p:blipFill>
          <a:blip r:embed="rId3"/>
          <a:stretch>
            <a:fillRect/>
          </a:stretch>
        </p:blipFill>
        <p:spPr>
          <a:xfrm>
            <a:off x="478582" y="1444540"/>
            <a:ext cx="1177290" cy="438785"/>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4053229026"/>
              </p:ext>
            </p:extLst>
          </p:nvPr>
        </p:nvGraphicFramePr>
        <p:xfrm>
          <a:off x="406574" y="1995026"/>
          <a:ext cx="11521279" cy="4389120"/>
        </p:xfrm>
        <a:graphic>
          <a:graphicData uri="http://schemas.openxmlformats.org/drawingml/2006/table">
            <a:tbl>
              <a:tblPr firstRow="1" firstCol="1" bandRow="1"/>
              <a:tblGrid>
                <a:gridCol w="1385470">
                  <a:extLst>
                    <a:ext uri="{9D8B030D-6E8A-4147-A177-3AD203B41FA5}">
                      <a16:colId xmlns:a16="http://schemas.microsoft.com/office/drawing/2014/main" val="1380296090"/>
                    </a:ext>
                  </a:extLst>
                </a:gridCol>
                <a:gridCol w="2989699">
                  <a:extLst>
                    <a:ext uri="{9D8B030D-6E8A-4147-A177-3AD203B41FA5}">
                      <a16:colId xmlns:a16="http://schemas.microsoft.com/office/drawing/2014/main" val="3060958392"/>
                    </a:ext>
                  </a:extLst>
                </a:gridCol>
                <a:gridCol w="7146110">
                  <a:extLst>
                    <a:ext uri="{9D8B030D-6E8A-4147-A177-3AD203B41FA5}">
                      <a16:colId xmlns:a16="http://schemas.microsoft.com/office/drawing/2014/main" val="3749789792"/>
                    </a:ext>
                  </a:extLst>
                </a:gridCol>
              </a:tblGrid>
              <a:tr h="171776">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联合国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世界贸易组织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962002"/>
                  </a:ext>
                </a:extLst>
              </a:tr>
              <a:tr h="171776">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成立时间</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1995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5994462"/>
                  </a:ext>
                </a:extLst>
              </a:tr>
              <a:tr h="171776">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总部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美国纽约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瑞士日内瓦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176874"/>
                  </a:ext>
                </a:extLst>
              </a:tr>
              <a:tr h="343552">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地位</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影响最大的国际组织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独立于联合国的永久性国际组织</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经济联合国</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4913876"/>
                  </a:ext>
                </a:extLst>
              </a:tr>
              <a:tr h="515328">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宗旨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维持国际和平及安全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以非歧视性、开放、公平等为原则</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促进全球贸易和经济发展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保证就业、收入与需求的增长</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提高人类的生活水平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8085898"/>
                  </a:ext>
                </a:extLst>
              </a:tr>
            </a:tbl>
          </a:graphicData>
        </a:graphic>
      </p:graphicFrame>
    </p:spTree>
    <p:extLst>
      <p:ext uri="{BB962C8B-B14F-4D97-AF65-F5344CB8AC3E}">
        <p14:creationId xmlns:p14="http://schemas.microsoft.com/office/powerpoint/2010/main" val="2563333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965495676"/>
              </p:ext>
            </p:extLst>
          </p:nvPr>
        </p:nvGraphicFramePr>
        <p:xfrm>
          <a:off x="406574" y="908720"/>
          <a:ext cx="11377264" cy="4389120"/>
        </p:xfrm>
        <a:graphic>
          <a:graphicData uri="http://schemas.openxmlformats.org/drawingml/2006/table">
            <a:tbl>
              <a:tblPr firstRow="1" firstCol="1" bandRow="1"/>
              <a:tblGrid>
                <a:gridCol w="1008112">
                  <a:extLst>
                    <a:ext uri="{9D8B030D-6E8A-4147-A177-3AD203B41FA5}">
                      <a16:colId xmlns:a16="http://schemas.microsoft.com/office/drawing/2014/main" val="1380296090"/>
                    </a:ext>
                  </a:extLst>
                </a:gridCol>
                <a:gridCol w="2448272">
                  <a:extLst>
                    <a:ext uri="{9D8B030D-6E8A-4147-A177-3AD203B41FA5}">
                      <a16:colId xmlns:a16="http://schemas.microsoft.com/office/drawing/2014/main" val="3060958392"/>
                    </a:ext>
                  </a:extLst>
                </a:gridCol>
                <a:gridCol w="7920880">
                  <a:extLst>
                    <a:ext uri="{9D8B030D-6E8A-4147-A177-3AD203B41FA5}">
                      <a16:colId xmlns:a16="http://schemas.microsoft.com/office/drawing/2014/main" val="3749789792"/>
                    </a:ext>
                  </a:extLst>
                </a:gridCol>
              </a:tblGrid>
              <a:tr h="171776">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联合国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世界贸易组织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962002"/>
                  </a:ext>
                </a:extLst>
              </a:tr>
              <a:tr h="343552">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职能</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主要是制定和规范多边贸易协定、组织贸易谈判、解决贸易争端等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2166248"/>
                  </a:ext>
                </a:extLst>
              </a:tr>
              <a:tr h="343552">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在维护国际和平与安全方面发挥了积极作用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促进了全球贸易和世界经济的发展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5612121"/>
                  </a:ext>
                </a:extLst>
              </a:tr>
              <a:tr h="343552">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联系</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两者一起成为支撑、协调世界经济和政治的两大支柱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推动着世界的和平与发展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410" marR="404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77173852"/>
                  </a:ext>
                </a:extLst>
              </a:tr>
            </a:tbl>
          </a:graphicData>
        </a:graphic>
      </p:graphicFrame>
    </p:spTree>
    <p:extLst>
      <p:ext uri="{BB962C8B-B14F-4D97-AF65-F5344CB8AC3E}">
        <p14:creationId xmlns:p14="http://schemas.microsoft.com/office/powerpoint/2010/main" val="1601563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齐齐哈尔中考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月，中国军队先后参加了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项联合国维和行动，累计向刚果</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、利比亚、黎巴嫩、苏丹等地派出维和官兵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万余人次。这充分表明中国是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世界经济推动者</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先进文化引领者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全球环境保护者</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世界和平维护</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39250"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牡丹江中考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各个国家的生产活动都是世界工厂的一个组成部分。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世界贸易组织、欧洲联盟等全球性及区域经济组织建立起来。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这表明当今世界</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政治多极化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社会信息化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文化多样化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龙东地区中考</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它与联合国成为支撑、协调世界经济和政治的两大支柱。它是</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欧洲联盟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国际联盟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欧洲共同体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世界贸易组织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10631710"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1198662" y="3645024"/>
            <a:ext cx="420308" cy="461665"/>
          </a:xfrm>
          <a:prstGeom prst="rect">
            <a:avLst/>
          </a:prstGeom>
        </p:spPr>
        <p:txBody>
          <a:bodyPr wrap="none">
            <a:spAutoFit/>
          </a:bodyPr>
          <a:lstStyle/>
          <a:p>
            <a:r>
              <a:rPr lang="en-US" altLang="zh-CN" sz="2400" spc="100">
                <a:cs typeface="Times New Roman" panose="02020603050405020304" pitchFamily="18" charset="0"/>
              </a:rPr>
              <a:t>D</a:t>
            </a:r>
            <a:endParaRPr lang="zh-CN" altLang="en-US"/>
          </a:p>
        </p:txBody>
      </p:sp>
    </p:spTree>
    <p:extLst>
      <p:ext uri="{BB962C8B-B14F-4D97-AF65-F5344CB8AC3E}">
        <p14:creationId xmlns:p14="http://schemas.microsoft.com/office/powerpoint/2010/main" val="310188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在我国对外开放的进程中，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标志着我国对外开放进入一个新的阶段，为我国参与经济全球化开辟了新途径，有利于我国经济进入全球市场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兴办深圳经济特区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开放陆地边境城市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建立上海浦东新区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16400" y="145890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745277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世界</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格局的三次演变</a:t>
            </a:r>
            <a:endParaRPr lang="zh-CN" altLang="en-US"/>
          </a:p>
        </p:txBody>
      </p:sp>
      <p:pic>
        <p:nvPicPr>
          <p:cNvPr id="3" name="考点2.EPS" descr="id:2147492265;FounderCES"/>
          <p:cNvPicPr/>
          <p:nvPr/>
        </p:nvPicPr>
        <p:blipFill>
          <a:blip r:embed="rId2"/>
          <a:stretch>
            <a:fillRect/>
          </a:stretch>
        </p:blipFill>
        <p:spPr>
          <a:xfrm>
            <a:off x="406574" y="898823"/>
            <a:ext cx="1278255" cy="42354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822374461"/>
              </p:ext>
            </p:extLst>
          </p:nvPr>
        </p:nvGraphicFramePr>
        <p:xfrm>
          <a:off x="422063" y="1498906"/>
          <a:ext cx="11217759" cy="1645920"/>
        </p:xfrm>
        <a:graphic>
          <a:graphicData uri="http://schemas.openxmlformats.org/drawingml/2006/table">
            <a:tbl>
              <a:tblPr firstRow="1" firstCol="1" bandRow="1"/>
              <a:tblGrid>
                <a:gridCol w="3109563">
                  <a:extLst>
                    <a:ext uri="{9D8B030D-6E8A-4147-A177-3AD203B41FA5}">
                      <a16:colId xmlns:a16="http://schemas.microsoft.com/office/drawing/2014/main" val="2706060639"/>
                    </a:ext>
                  </a:extLst>
                </a:gridCol>
                <a:gridCol w="8108196">
                  <a:extLst>
                    <a:ext uri="{9D8B030D-6E8A-4147-A177-3AD203B41FA5}">
                      <a16:colId xmlns:a16="http://schemas.microsoft.com/office/drawing/2014/main" val="2928659902"/>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第一次世界大战后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凡尔赛</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华盛顿体系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2176154"/>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第二次世界大战后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雅尔塔体系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7520206"/>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苏联解体后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暂时形成</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一超多强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的局面</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世界朝着多极化方向发展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1959128"/>
                  </a:ext>
                </a:extLst>
              </a:tr>
            </a:tbl>
          </a:graphicData>
        </a:graphic>
      </p:graphicFrame>
    </p:spTree>
    <p:extLst>
      <p:ext uri="{BB962C8B-B14F-4D97-AF65-F5344CB8AC3E}">
        <p14:creationId xmlns:p14="http://schemas.microsoft.com/office/powerpoint/2010/main" val="494217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1010</TotalTime>
  <Words>932</Words>
  <Application>Microsoft Office PowerPoint</Application>
  <PresentationFormat>自定义</PresentationFormat>
  <Paragraphs>128</Paragraphs>
  <Slides>17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301</cp:revision>
  <dcterms:created xsi:type="dcterms:W3CDTF">2020-11-06T05:24:40Z</dcterms:created>
  <dcterms:modified xsi:type="dcterms:W3CDTF">2024-12-15T14:11:07Z</dcterms:modified>
</cp:coreProperties>
</file>